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84" r:id="rId2"/>
    <p:sldId id="285" r:id="rId3"/>
    <p:sldId id="286" r:id="rId4"/>
    <p:sldId id="287" r:id="rId5"/>
    <p:sldId id="288" r:id="rId6"/>
    <p:sldId id="290" r:id="rId7"/>
    <p:sldId id="292" r:id="rId8"/>
    <p:sldId id="289" r:id="rId9"/>
    <p:sldId id="291" r:id="rId10"/>
    <p:sldId id="293" r:id="rId11"/>
    <p:sldId id="259" r:id="rId12"/>
    <p:sldId id="295" r:id="rId13"/>
    <p:sldId id="294" r:id="rId14"/>
    <p:sldId id="296" r:id="rId15"/>
    <p:sldId id="298" r:id="rId16"/>
    <p:sldId id="297" r:id="rId17"/>
    <p:sldId id="300" r:id="rId18"/>
    <p:sldId id="301" r:id="rId19"/>
    <p:sldId id="305" r:id="rId20"/>
    <p:sldId id="306" r:id="rId21"/>
    <p:sldId id="303" r:id="rId22"/>
    <p:sldId id="299" r:id="rId23"/>
    <p:sldId id="304" r:id="rId24"/>
    <p:sldId id="308" r:id="rId25"/>
    <p:sldId id="307" r:id="rId26"/>
  </p:sldIdLst>
  <p:sldSz cx="9144000" cy="5143500" type="screen16x9"/>
  <p:notesSz cx="6858000" cy="9144000"/>
  <p:embeddedFontLst>
    <p:embeddedFont>
      <p:font typeface="Encode Sans" pitchFamily="2" charset="77"/>
      <p:regular r:id="rId28"/>
      <p:bold r:id="rId29"/>
    </p:embeddedFont>
    <p:embeddedFont>
      <p:font typeface="Encode Sans ExtraLight" pitchFamily="2" charset="77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5C20"/>
    <a:srgbClr val="BA3B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E26034C-BF93-4CE3-991C-3D5576CEAFC0}">
  <a:tblStyle styleId="{DE26034C-BF93-4CE3-991C-3D5576CEAF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89"/>
    <p:restoredTop sz="94558"/>
  </p:normalViewPr>
  <p:slideViewPr>
    <p:cSldViewPr snapToGrid="0" snapToObjects="1">
      <p:cViewPr varScale="1">
        <p:scale>
          <a:sx n="161" d="100"/>
          <a:sy n="161" d="100"/>
        </p:scale>
        <p:origin x="7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8772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49465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8395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8786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84367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23088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9722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Clean data – you will likely need to clean and curate it yourself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7437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Polymicrobial – anaerobes in periodontal disease</a:t>
            </a:r>
          </a:p>
          <a:p>
            <a:endParaRPr lang="en-GB" dirty="0"/>
          </a:p>
          <a:p>
            <a:r>
              <a:rPr lang="en-GB" dirty="0"/>
              <a:t>Genes causing disease vs taxonomy – example of colibactin and other enterococcus</a:t>
            </a:r>
          </a:p>
        </p:txBody>
      </p:sp>
    </p:spTree>
    <p:extLst>
      <p:ext uri="{BB962C8B-B14F-4D97-AF65-F5344CB8AC3E}">
        <p14:creationId xmlns:p14="http://schemas.microsoft.com/office/powerpoint/2010/main" val="1830836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Followed death of Koch in 1910</a:t>
            </a:r>
          </a:p>
        </p:txBody>
      </p:sp>
    </p:spTree>
    <p:extLst>
      <p:ext uri="{BB962C8B-B14F-4D97-AF65-F5344CB8AC3E}">
        <p14:creationId xmlns:p14="http://schemas.microsoft.com/office/powerpoint/2010/main" val="747313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ALT – alanine aminotransferase</a:t>
            </a:r>
          </a:p>
        </p:txBody>
      </p:sp>
    </p:spTree>
    <p:extLst>
      <p:ext uri="{BB962C8B-B14F-4D97-AF65-F5344CB8AC3E}">
        <p14:creationId xmlns:p14="http://schemas.microsoft.com/office/powerpoint/2010/main" val="2691576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Might not have been the case with a multi-pathogen infection</a:t>
            </a:r>
          </a:p>
          <a:p>
            <a:r>
              <a:rPr lang="en-GB" dirty="0"/>
              <a:t>These examples also have hundreds/thousands of people working on them</a:t>
            </a:r>
          </a:p>
        </p:txBody>
      </p:sp>
    </p:spTree>
    <p:extLst>
      <p:ext uri="{BB962C8B-B14F-4D97-AF65-F5344CB8AC3E}">
        <p14:creationId xmlns:p14="http://schemas.microsoft.com/office/powerpoint/2010/main" val="2370021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Meera Chand – a National covid-19 incident director at UKHSA / Microbiologist</a:t>
            </a:r>
          </a:p>
          <a:p>
            <a:r>
              <a:rPr lang="en-GB" dirty="0"/>
              <a:t>Tonnes of data. -and archive data for outbreak comparisons</a:t>
            </a:r>
          </a:p>
        </p:txBody>
      </p:sp>
    </p:spTree>
    <p:extLst>
      <p:ext uri="{BB962C8B-B14F-4D97-AF65-F5344CB8AC3E}">
        <p14:creationId xmlns:p14="http://schemas.microsoft.com/office/powerpoint/2010/main" val="3431424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4555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8269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solidFill>
          <a:srgbClr val="BA3B2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0" y="4044100"/>
            <a:ext cx="9144000" cy="1099200"/>
          </a:xfrm>
          <a:prstGeom prst="rect">
            <a:avLst/>
          </a:prstGeom>
          <a:solidFill>
            <a:srgbClr val="2727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5" name="Shape 15"/>
          <p:cNvSpPr/>
          <p:nvPr/>
        </p:nvSpPr>
        <p:spPr>
          <a:xfrm>
            <a:off x="4022400" y="4044100"/>
            <a:ext cx="1099200" cy="1099200"/>
          </a:xfrm>
          <a:prstGeom prst="rect">
            <a:avLst/>
          </a:prstGeom>
          <a:solidFill>
            <a:srgbClr val="4F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1735925" y="1126150"/>
            <a:ext cx="567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735925" y="2665541"/>
            <a:ext cx="5672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9pPr>
          </a:lstStyle>
          <a:p>
            <a:endParaRPr/>
          </a:p>
        </p:txBody>
      </p:sp>
      <p:cxnSp>
        <p:nvCxnSpPr>
          <p:cNvPr id="18" name="Shape 18"/>
          <p:cNvCxnSpPr/>
          <p:nvPr/>
        </p:nvCxnSpPr>
        <p:spPr>
          <a:xfrm>
            <a:off x="3527100" y="2474305"/>
            <a:ext cx="2089800" cy="0"/>
          </a:xfrm>
          <a:prstGeom prst="straightConnector1">
            <a:avLst/>
          </a:prstGeom>
          <a:noFill/>
          <a:ln w="19050" cap="flat" cmpd="sng">
            <a:solidFill>
              <a:srgbClr val="F55C21"/>
            </a:solidFill>
            <a:prstDash val="solid"/>
            <a:round/>
            <a:headEnd type="diamond" w="lg" len="lg"/>
            <a:tailEnd type="diamond" w="lg" len="lg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Shape 27"/>
          <p:cNvGrpSpPr/>
          <p:nvPr/>
        </p:nvGrpSpPr>
        <p:grpSpPr>
          <a:xfrm>
            <a:off x="-11050" y="312234"/>
            <a:ext cx="9155050" cy="4826728"/>
            <a:chOff x="-11050" y="887200"/>
            <a:chExt cx="9155050" cy="4047807"/>
          </a:xfrm>
        </p:grpSpPr>
        <p:cxnSp>
          <p:nvCxnSpPr>
            <p:cNvPr id="28" name="Shape 28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rgbClr val="BA3B21"/>
              </a:solidFill>
              <a:prstDash val="solid"/>
              <a:round/>
              <a:headEnd type="none" w="lg" len="lg"/>
              <a:tailEnd type="diamond" w="lg" len="lg"/>
            </a:ln>
          </p:spPr>
        </p:cxnSp>
        <p:sp>
          <p:nvSpPr>
            <p:cNvPr id="29" name="Shape 29"/>
            <p:cNvSpPr/>
            <p:nvPr/>
          </p:nvSpPr>
          <p:spPr>
            <a:xfrm>
              <a:off x="0" y="4736370"/>
              <a:ext cx="9144000" cy="198637"/>
            </a:xfrm>
            <a:prstGeom prst="rect">
              <a:avLst/>
            </a:prstGeom>
            <a:solidFill>
              <a:srgbClr val="BA3B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0" y="4736370"/>
              <a:ext cx="549600" cy="198637"/>
            </a:xfrm>
            <a:prstGeom prst="rect">
              <a:avLst/>
            </a:prstGeom>
            <a:solidFill>
              <a:srgbClr val="F55C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" name="Shape 31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rgbClr val="F55C21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0" y="4539"/>
            <a:ext cx="8046600" cy="391139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 dirty="0"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0" y="407547"/>
            <a:ext cx="9144000" cy="4340275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 sz="16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 dirty="0"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594400" y="4913970"/>
            <a:ext cx="549600" cy="2295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>
              <a:defRPr sz="800"/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27272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0" y="11973"/>
            <a:ext cx="91440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0" y="758283"/>
            <a:ext cx="9144000" cy="4373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55C21"/>
              </a:buClr>
              <a:buSzPts val="2400"/>
              <a:buFont typeface="Encode Sans ExtraLight"/>
              <a:buChar char="▪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046650" y="4593850"/>
            <a:ext cx="1097400" cy="5496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rPr>
              <a:t>‹#›</a:t>
            </a:fld>
            <a:endParaRPr sz="1300" b="1">
              <a:solidFill>
                <a:srgbClr val="27272D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96A99-AB09-3742-ABCF-773402AB6D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6150"/>
            <a:ext cx="9144000" cy="1159800"/>
          </a:xfrm>
        </p:spPr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Microbes and Cancer: 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From Sequence to Consequence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8A56B0-E019-D6DD-9870-BF3FCAF2F1CA}"/>
              </a:ext>
            </a:extLst>
          </p:cNvPr>
          <p:cNvSpPr txBox="1"/>
          <p:nvPr/>
        </p:nvSpPr>
        <p:spPr>
          <a:xfrm>
            <a:off x="0" y="4289349"/>
            <a:ext cx="4047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Abraham Gihawi</a:t>
            </a:r>
          </a:p>
          <a:p>
            <a:pPr algn="ctr"/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A.Gihawi@uea.ac.uk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679EAB-9147-50D9-671A-2D16E706418E}"/>
              </a:ext>
            </a:extLst>
          </p:cNvPr>
          <p:cNvSpPr txBox="1"/>
          <p:nvPr/>
        </p:nvSpPr>
        <p:spPr>
          <a:xfrm>
            <a:off x="6337189" y="4397070"/>
            <a:ext cx="1856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27</a:t>
            </a:r>
            <a:r>
              <a:rPr lang="en-GB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September 2024</a:t>
            </a:r>
          </a:p>
        </p:txBody>
      </p:sp>
    </p:spTree>
    <p:extLst>
      <p:ext uri="{BB962C8B-B14F-4D97-AF65-F5344CB8AC3E}">
        <p14:creationId xmlns:p14="http://schemas.microsoft.com/office/powerpoint/2010/main" val="923910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85354-7077-724C-800A-7A702B18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Accurate Taxonomic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81113-AA99-AD42-AE28-B2EDE64D50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83A9A-0BEA-5587-381A-2DAD281D54A2}"/>
              </a:ext>
            </a:extLst>
          </p:cNvPr>
          <p:cNvSpPr txBox="1"/>
          <p:nvPr/>
        </p:nvSpPr>
        <p:spPr>
          <a:xfrm>
            <a:off x="0" y="336272"/>
            <a:ext cx="415853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Taxonomic classification isn’t as good as you think it 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papers will portray that their tool is flawless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Plots on benchmarking 16S approaches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Published 23 Aug 2023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77343C92-7724-43AF-D7E2-821AD67CB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852" y="45202"/>
            <a:ext cx="4826442" cy="235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674134-2006-1FAE-83E3-6847164CC652}"/>
              </a:ext>
            </a:extLst>
          </p:cNvPr>
          <p:cNvSpPr txBox="1"/>
          <p:nvPr/>
        </p:nvSpPr>
        <p:spPr>
          <a:xfrm>
            <a:off x="6631388" y="4928056"/>
            <a:ext cx="20874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Figs: Odom </a:t>
            </a:r>
            <a:r>
              <a:rPr lang="en-GB" sz="8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al. Scientific reports</a:t>
            </a:r>
            <a:r>
              <a:rPr lang="en-GB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(2023)</a:t>
            </a:r>
          </a:p>
        </p:txBody>
      </p:sp>
      <p:pic>
        <p:nvPicPr>
          <p:cNvPr id="5124" name="Picture 4" descr="figure 2">
            <a:extLst>
              <a:ext uri="{FF2B5EF4-FFF2-40B4-BE49-F238E27FC236}">
                <a16:creationId xmlns:a16="http://schemas.microsoft.com/office/drawing/2014/main" id="{2440BDE4-F862-03B0-2507-AE78908F2E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70"/>
          <a:stretch/>
        </p:blipFill>
        <p:spPr bwMode="auto">
          <a:xfrm>
            <a:off x="141987" y="2472051"/>
            <a:ext cx="4816646" cy="2335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72E846-DA3F-0250-65FA-AB755279CC74}"/>
              </a:ext>
            </a:extLst>
          </p:cNvPr>
          <p:cNvSpPr txBox="1"/>
          <p:nvPr/>
        </p:nvSpPr>
        <p:spPr>
          <a:xfrm>
            <a:off x="4990439" y="2571750"/>
            <a:ext cx="338526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Genus level is a bit better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Presence-Absence likely less biased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Also, more useful clinically</a:t>
            </a:r>
          </a:p>
        </p:txBody>
      </p:sp>
    </p:spTree>
    <p:extLst>
      <p:ext uri="{BB962C8B-B14F-4D97-AF65-F5344CB8AC3E}">
        <p14:creationId xmlns:p14="http://schemas.microsoft.com/office/powerpoint/2010/main" val="3932960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ctrTitle"/>
          </p:nvPr>
        </p:nvSpPr>
        <p:spPr>
          <a:xfrm>
            <a:off x="1735925" y="1126150"/>
            <a:ext cx="567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Case Studies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85354-7077-724C-800A-7A702B18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Case 1 – NY Subway-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81113-AA99-AD42-AE28-B2EDE64D50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EAEA4A-CBD7-921B-AFDF-6EF41CEF9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55" y="395678"/>
            <a:ext cx="5499217" cy="13138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340DCB-9B9D-6DFA-C67B-71933CE9B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832" y="395677"/>
            <a:ext cx="2068721" cy="26063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691541-DD24-E9BB-CC42-BA6F1E3331BD}"/>
              </a:ext>
            </a:extLst>
          </p:cNvPr>
          <p:cNvSpPr txBox="1"/>
          <p:nvPr/>
        </p:nvSpPr>
        <p:spPr>
          <a:xfrm>
            <a:off x="123168" y="1909446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A17D08-E866-934A-A92E-761DE7F22768}"/>
              </a:ext>
            </a:extLst>
          </p:cNvPr>
          <p:cNvSpPr txBox="1"/>
          <p:nvPr/>
        </p:nvSpPr>
        <p:spPr>
          <a:xfrm>
            <a:off x="5542059" y="3641697"/>
            <a:ext cx="28905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Notice anything about the results?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7878633-D7F8-E970-1545-2049AE739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214260"/>
              </p:ext>
            </p:extLst>
          </p:nvPr>
        </p:nvGraphicFramePr>
        <p:xfrm>
          <a:off x="539307" y="2317280"/>
          <a:ext cx="2068721" cy="2229867"/>
        </p:xfrm>
        <a:graphic>
          <a:graphicData uri="http://schemas.openxmlformats.org/drawingml/2006/table">
            <a:tbl>
              <a:tblPr>
                <a:tableStyleId>{DE26034C-BF93-4CE3-991C-3D5576CEAFC0}</a:tableStyleId>
              </a:tblPr>
              <a:tblGrid>
                <a:gridCol w="2068721">
                  <a:extLst>
                    <a:ext uri="{9D8B030D-6E8A-4147-A177-3AD203B41FA5}">
                      <a16:colId xmlns:a16="http://schemas.microsoft.com/office/drawing/2014/main" val="1992927009"/>
                    </a:ext>
                  </a:extLst>
                </a:gridCol>
              </a:tblGrid>
              <a:tr h="144449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i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Pseudomonas </a:t>
                      </a:r>
                      <a:r>
                        <a:rPr lang="en-GB" sz="1100" i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stutzeri</a:t>
                      </a:r>
                      <a:endParaRPr lang="en-GB" sz="1100" b="0" i="1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05" marR="8205" marT="8205" marB="0" anchor="b"/>
                </a:tc>
                <a:extLst>
                  <a:ext uri="{0D108BD9-81ED-4DB2-BD59-A6C34878D82A}">
                    <a16:rowId xmlns:a16="http://schemas.microsoft.com/office/drawing/2014/main" val="3684386103"/>
                  </a:ext>
                </a:extLst>
              </a:tr>
              <a:tr h="144449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i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Stenotrophomonas </a:t>
                      </a:r>
                      <a:r>
                        <a:rPr lang="en-GB" sz="1100" i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maltophilia</a:t>
                      </a:r>
                      <a:endParaRPr lang="en-GB" sz="1100" b="0" i="1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05" marR="8205" marT="8205" marB="0" anchor="b"/>
                </a:tc>
                <a:extLst>
                  <a:ext uri="{0D108BD9-81ED-4DB2-BD59-A6C34878D82A}">
                    <a16:rowId xmlns:a16="http://schemas.microsoft.com/office/drawing/2014/main" val="786669041"/>
                  </a:ext>
                </a:extLst>
              </a:tr>
              <a:tr h="144449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i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Enterobacter cloacae</a:t>
                      </a:r>
                      <a:endParaRPr lang="en-GB" sz="1100" b="0" i="1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05" marR="8205" marT="8205" marB="0" anchor="b"/>
                </a:tc>
                <a:extLst>
                  <a:ext uri="{0D108BD9-81ED-4DB2-BD59-A6C34878D82A}">
                    <a16:rowId xmlns:a16="http://schemas.microsoft.com/office/drawing/2014/main" val="1580169972"/>
                  </a:ext>
                </a:extLst>
              </a:tr>
              <a:tr h="225107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i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Acinetobacter </a:t>
                      </a:r>
                      <a:r>
                        <a:rPr lang="en-GB" sz="1100" i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radioresistans</a:t>
                      </a:r>
                      <a:endParaRPr lang="en-GB" sz="1100" b="0" i="1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05" marR="8205" marT="8205" marB="0" anchor="b"/>
                </a:tc>
                <a:extLst>
                  <a:ext uri="{0D108BD9-81ED-4DB2-BD59-A6C34878D82A}">
                    <a16:rowId xmlns:a16="http://schemas.microsoft.com/office/drawing/2014/main" val="1457141594"/>
                  </a:ext>
                </a:extLst>
              </a:tr>
              <a:tr h="225107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i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Acinetobacter </a:t>
                      </a:r>
                      <a:r>
                        <a:rPr lang="en-GB" sz="1100" i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nosocomialis</a:t>
                      </a:r>
                      <a:endParaRPr lang="en-GB" sz="1100" b="0" i="1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05" marR="8205" marT="8205" marB="0" anchor="b"/>
                </a:tc>
                <a:extLst>
                  <a:ext uri="{0D108BD9-81ED-4DB2-BD59-A6C34878D82A}">
                    <a16:rowId xmlns:a16="http://schemas.microsoft.com/office/drawing/2014/main" val="2583905113"/>
                  </a:ext>
                </a:extLst>
              </a:tr>
              <a:tr h="225107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i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Lysinibacillus</a:t>
                      </a:r>
                      <a:r>
                        <a:rPr lang="en-GB" sz="1100" i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GB" sz="1100" i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sphaericus</a:t>
                      </a:r>
                      <a:endParaRPr lang="en-GB" sz="1100" b="0" i="1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05" marR="8205" marT="8205" marB="0" anchor="b"/>
                </a:tc>
                <a:extLst>
                  <a:ext uri="{0D108BD9-81ED-4DB2-BD59-A6C34878D82A}">
                    <a16:rowId xmlns:a16="http://schemas.microsoft.com/office/drawing/2014/main" val="2630449297"/>
                  </a:ext>
                </a:extLst>
              </a:tr>
              <a:tr h="225107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i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Enterococcus </a:t>
                      </a:r>
                      <a:r>
                        <a:rPr lang="en-GB" sz="1100" i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casseliflavus</a:t>
                      </a:r>
                      <a:endParaRPr lang="en-GB" sz="1100" b="0" i="1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05" marR="8205" marT="8205" marB="0" anchor="b"/>
                </a:tc>
                <a:extLst>
                  <a:ext uri="{0D108BD9-81ED-4DB2-BD59-A6C34878D82A}">
                    <a16:rowId xmlns:a16="http://schemas.microsoft.com/office/drawing/2014/main" val="4008984925"/>
                  </a:ext>
                </a:extLst>
              </a:tr>
              <a:tr h="225107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i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Brevundimonas</a:t>
                      </a:r>
                      <a:r>
                        <a:rPr lang="en-GB" sz="1100" i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GB" sz="1100" i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diminuta</a:t>
                      </a:r>
                      <a:endParaRPr lang="en-GB" sz="1100" b="0" i="1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05" marR="8205" marT="8205" marB="0" anchor="b"/>
                </a:tc>
                <a:extLst>
                  <a:ext uri="{0D108BD9-81ED-4DB2-BD59-A6C34878D82A}">
                    <a16:rowId xmlns:a16="http://schemas.microsoft.com/office/drawing/2014/main" val="431674090"/>
                  </a:ext>
                </a:extLst>
              </a:tr>
              <a:tr h="144449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i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Acinetobacter </a:t>
                      </a:r>
                      <a:r>
                        <a:rPr lang="en-GB" sz="1100" i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lwoffii</a:t>
                      </a:r>
                      <a:endParaRPr lang="en-GB" sz="1100" b="0" i="1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05" marR="8205" marT="8205" marB="0" anchor="b"/>
                </a:tc>
                <a:extLst>
                  <a:ext uri="{0D108BD9-81ED-4DB2-BD59-A6C34878D82A}">
                    <a16:rowId xmlns:a16="http://schemas.microsoft.com/office/drawing/2014/main" val="4024071183"/>
                  </a:ext>
                </a:extLst>
              </a:tr>
              <a:tr h="144449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i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Yersinia pestis</a:t>
                      </a:r>
                      <a:endParaRPr lang="en-GB" sz="1100" b="0" i="1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05" marR="8205" marT="8205" marB="0" anchor="b"/>
                </a:tc>
                <a:extLst>
                  <a:ext uri="{0D108BD9-81ED-4DB2-BD59-A6C34878D82A}">
                    <a16:rowId xmlns:a16="http://schemas.microsoft.com/office/drawing/2014/main" val="3392484086"/>
                  </a:ext>
                </a:extLst>
              </a:tr>
              <a:tr h="225107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i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Bacillus anthracis</a:t>
                      </a:r>
                      <a:endParaRPr lang="en-GB" sz="1100" b="0" i="1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05" marR="8205" marT="8205" marB="0" anchor="b"/>
                </a:tc>
                <a:extLst>
                  <a:ext uri="{0D108BD9-81ED-4DB2-BD59-A6C34878D82A}">
                    <a16:rowId xmlns:a16="http://schemas.microsoft.com/office/drawing/2014/main" val="50493615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B097A89-70ED-21F5-FF88-4F9FEE6862F3}"/>
              </a:ext>
            </a:extLst>
          </p:cNvPr>
          <p:cNvSpPr txBox="1"/>
          <p:nvPr/>
        </p:nvSpPr>
        <p:spPr>
          <a:xfrm>
            <a:off x="12115800" y="-70567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53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85354-7077-724C-800A-7A702B18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Sensational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81113-AA99-AD42-AE28-B2EDE64D50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F5FB52-4FF7-0FBE-03DB-7E825934D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72" y="395678"/>
            <a:ext cx="3381761" cy="189567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5D674BF-7505-0DE7-EBE2-9B1AAD30FE06}"/>
              </a:ext>
            </a:extLst>
          </p:cNvPr>
          <p:cNvGrpSpPr/>
          <p:nvPr/>
        </p:nvGrpSpPr>
        <p:grpSpPr>
          <a:xfrm>
            <a:off x="3799824" y="395678"/>
            <a:ext cx="5296470" cy="872108"/>
            <a:chOff x="245590" y="1473392"/>
            <a:chExt cx="5296470" cy="87210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A5C1E1-D71A-00AE-0EA4-F839DDFC2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5590" y="1473392"/>
              <a:ext cx="3077153" cy="87210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5E4C03C-AD83-345C-49C3-9FDCDE434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2744" y="1473392"/>
              <a:ext cx="2219316" cy="868428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2F3F2BA-9C1D-EAC2-DEA2-8169F151C193}"/>
              </a:ext>
            </a:extLst>
          </p:cNvPr>
          <p:cNvGrpSpPr/>
          <p:nvPr/>
        </p:nvGrpSpPr>
        <p:grpSpPr>
          <a:xfrm>
            <a:off x="3762371" y="1589794"/>
            <a:ext cx="5313715" cy="443460"/>
            <a:chOff x="3639905" y="1544366"/>
            <a:chExt cx="5313715" cy="44346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D366570-3DE7-B1B7-4E68-A67E50A6A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39905" y="1548046"/>
              <a:ext cx="3681455" cy="43978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5B31DA4-C495-2E8D-A2EB-E8DA417F8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21360" y="1544366"/>
              <a:ext cx="1632260" cy="43978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A528640-CBC1-BD7D-F427-B8D48B959FBA}"/>
              </a:ext>
            </a:extLst>
          </p:cNvPr>
          <p:cNvGrpSpPr/>
          <p:nvPr/>
        </p:nvGrpSpPr>
        <p:grpSpPr>
          <a:xfrm>
            <a:off x="367613" y="2449121"/>
            <a:ext cx="8601460" cy="806051"/>
            <a:chOff x="129073" y="2461902"/>
            <a:chExt cx="8601460" cy="806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37D99A4-B777-682C-981A-E02C6C0C1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9073" y="2465582"/>
              <a:ext cx="5468645" cy="80237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30E966A-B154-7E7C-4824-2DD1E7532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97718" y="2461902"/>
              <a:ext cx="3132815" cy="80437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200E731A-F08A-4055-73B4-AE1E09E120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613" y="3364240"/>
            <a:ext cx="7607276" cy="144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43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85354-7077-724C-800A-7A702B18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Refutations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81113-AA99-AD42-AE28-B2EDE64D50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83A9A-0BEA-5587-381A-2DAD281D54A2}"/>
              </a:ext>
            </a:extLst>
          </p:cNvPr>
          <p:cNvSpPr txBox="1"/>
          <p:nvPr/>
        </p:nvSpPr>
        <p:spPr>
          <a:xfrm>
            <a:off x="1" y="430726"/>
            <a:ext cx="52717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Refuted by Hsu </a:t>
            </a:r>
            <a:r>
              <a:rPr lang="en-GB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1.5 years later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Commented on by Gonzalez </a:t>
            </a:r>
            <a:r>
              <a:rPr lang="en-GB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“Hsu et al. (2) demonstrated that these results were </a:t>
            </a:r>
            <a:r>
              <a:rPr lang="en-GB" dirty="0">
                <a:solidFill>
                  <a:srgbClr val="F65C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illusory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.”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“T</a:t>
            </a:r>
            <a:r>
              <a:rPr lang="en-GB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hese pathogens were not part of the normal subway microbiome. They drew the more plausible conclusion that the surfaces were dominated by inputs of normal human skin bacteria”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7BAD2E-6F5B-F58F-DF72-7AC3E8E8D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550" y="430726"/>
            <a:ext cx="4088899" cy="20500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E85BDB-7D4D-AE0C-605E-1E9BA2D72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623" y="3494705"/>
            <a:ext cx="5382496" cy="11850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D2722C-7DE5-828B-5BB5-76B20369956B}"/>
              </a:ext>
            </a:extLst>
          </p:cNvPr>
          <p:cNvSpPr txBox="1"/>
          <p:nvPr/>
        </p:nvSpPr>
        <p:spPr>
          <a:xfrm>
            <a:off x="500933" y="4928056"/>
            <a:ext cx="16417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Gonzalez </a:t>
            </a:r>
            <a:r>
              <a:rPr lang="en-GB" sz="8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GB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GB" sz="8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mSystems</a:t>
            </a:r>
            <a:r>
              <a:rPr lang="en-GB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3519920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85354-7077-724C-800A-7A702B18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Conquering the Platypus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81113-AA99-AD42-AE28-B2EDE64D50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83A9A-0BEA-5587-381A-2DAD281D54A2}"/>
              </a:ext>
            </a:extLst>
          </p:cNvPr>
          <p:cNvSpPr txBox="1"/>
          <p:nvPr/>
        </p:nvSpPr>
        <p:spPr>
          <a:xfrm>
            <a:off x="0" y="312664"/>
            <a:ext cx="52717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Noticed odd classifications coming from MG-RAST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Looking for </a:t>
            </a:r>
            <a:r>
              <a:rPr lang="en-GB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Salmonella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food crops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MG-RAST reported:</a:t>
            </a:r>
            <a:endParaRPr lang="en-GB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Salmonella,</a:t>
            </a:r>
          </a:p>
          <a:p>
            <a:r>
              <a:rPr lang="en-GB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Gallus gallus (red jungle fowl),</a:t>
            </a:r>
          </a:p>
          <a:p>
            <a:r>
              <a:rPr lang="en-GB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Ornithorhynchus anatinus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E85BDB-7D4D-AE0C-605E-1E9BA2D72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435" y="430725"/>
            <a:ext cx="4869278" cy="10720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D2722C-7DE5-828B-5BB5-76B20369956B}"/>
              </a:ext>
            </a:extLst>
          </p:cNvPr>
          <p:cNvSpPr txBox="1"/>
          <p:nvPr/>
        </p:nvSpPr>
        <p:spPr>
          <a:xfrm>
            <a:off x="500933" y="4928056"/>
            <a:ext cx="16417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Gonzalez </a:t>
            </a:r>
            <a:r>
              <a:rPr lang="en-GB" sz="8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GB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GB" sz="8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mSystems</a:t>
            </a:r>
            <a:r>
              <a:rPr lang="en-GB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2016</a:t>
            </a:r>
          </a:p>
        </p:txBody>
      </p:sp>
      <p:pic>
        <p:nvPicPr>
          <p:cNvPr id="8194" name="Picture 2" descr="A platypus, Ornithorhynchus anatinus returning back to the Upper... |  Download Scientific Diagram">
            <a:extLst>
              <a:ext uri="{FF2B5EF4-FFF2-40B4-BE49-F238E27FC236}">
                <a16:creationId xmlns:a16="http://schemas.microsoft.com/office/drawing/2014/main" id="{1B5E4223-1262-4E7F-098B-FEAA68CE6C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02" b="23441"/>
          <a:stretch/>
        </p:blipFill>
        <p:spPr bwMode="auto">
          <a:xfrm>
            <a:off x="4227435" y="1620103"/>
            <a:ext cx="2093047" cy="1576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C47349-AC5F-9504-72D8-61D22D109270}"/>
              </a:ext>
            </a:extLst>
          </p:cNvPr>
          <p:cNvSpPr txBox="1"/>
          <p:nvPr/>
        </p:nvSpPr>
        <p:spPr>
          <a:xfrm>
            <a:off x="3568606" y="4951171"/>
            <a:ext cx="51991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Figs: Bino </a:t>
            </a:r>
            <a:r>
              <a:rPr lang="en-GB" sz="8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GB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Journal of Mammalogy (2019), </a:t>
            </a:r>
            <a:r>
              <a:rPr lang="en-GB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gettyimages.co.uk</a:t>
            </a:r>
            <a:r>
              <a:rPr lang="en-GB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/photos/thylacine, </a:t>
            </a:r>
            <a:r>
              <a:rPr lang="en-GB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wikipedia.org</a:t>
            </a:r>
            <a:r>
              <a:rPr lang="en-GB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/wiki/Dodo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D57153-0B7A-DDFC-C3D8-DF3DE72ED18E}"/>
              </a:ext>
            </a:extLst>
          </p:cNvPr>
          <p:cNvSpPr txBox="1"/>
          <p:nvPr/>
        </p:nvSpPr>
        <p:spPr>
          <a:xfrm>
            <a:off x="0" y="2192818"/>
            <a:ext cx="35686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looked at all 26k MG-RAST samples:</a:t>
            </a:r>
          </a:p>
        </p:txBody>
      </p:sp>
      <p:pic>
        <p:nvPicPr>
          <p:cNvPr id="8196" name="Picture 4" descr="Now extinct, Tasmanian Tiger in Hobart Zoo Tasmania;Australia. 1933.">
            <a:extLst>
              <a:ext uri="{FF2B5EF4-FFF2-40B4-BE49-F238E27FC236}">
                <a16:creationId xmlns:a16="http://schemas.microsoft.com/office/drawing/2014/main" id="{E75B1B58-AEC8-620D-232D-F5AE45EEF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584" y="1628404"/>
            <a:ext cx="2227770" cy="1576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A6BF67-24B3-BC60-EDCA-A621B221DDEC}"/>
              </a:ext>
            </a:extLst>
          </p:cNvPr>
          <p:cNvSpPr txBox="1"/>
          <p:nvPr/>
        </p:nvSpPr>
        <p:spPr>
          <a:xfrm>
            <a:off x="276512" y="2447745"/>
            <a:ext cx="20906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&gt;17 million platypus hits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989738-9172-1A10-E403-3597216F61FF}"/>
              </a:ext>
            </a:extLst>
          </p:cNvPr>
          <p:cNvSpPr txBox="1"/>
          <p:nvPr/>
        </p:nvSpPr>
        <p:spPr>
          <a:xfrm>
            <a:off x="949670" y="2681505"/>
            <a:ext cx="26189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&gt;1300 hits for </a:t>
            </a:r>
            <a:r>
              <a:rPr lang="en-GB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Thylacinus</a:t>
            </a:r>
            <a:endParaRPr lang="en-GB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11 hits for </a:t>
            </a:r>
            <a:r>
              <a:rPr lang="en-GB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Raphus</a:t>
            </a:r>
            <a:endParaRPr lang="en-GB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(Anyone know those genera?)</a:t>
            </a:r>
          </a:p>
        </p:txBody>
      </p:sp>
      <p:pic>
        <p:nvPicPr>
          <p:cNvPr id="8200" name="Picture 8" descr="Skeleton and model of a dodo">
            <a:extLst>
              <a:ext uri="{FF2B5EF4-FFF2-40B4-BE49-F238E27FC236}">
                <a16:creationId xmlns:a16="http://schemas.microsoft.com/office/drawing/2014/main" id="{5A7CC4AA-063D-C252-0A07-F288112D8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584" y="3281200"/>
            <a:ext cx="2349125" cy="155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F8929F2-F27F-C43B-1391-1AA982DAF5B8}"/>
              </a:ext>
            </a:extLst>
          </p:cNvPr>
          <p:cNvSpPr txBox="1"/>
          <p:nvPr/>
        </p:nvSpPr>
        <p:spPr>
          <a:xfrm>
            <a:off x="200291" y="3630496"/>
            <a:ext cx="60948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GB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Incorrect but pervasive taxonomic classifications can lead to conclusions that lack </a:t>
            </a:r>
            <a:r>
              <a:rPr lang="en-GB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prima facie</a:t>
            </a:r>
            <a:r>
              <a:rPr lang="en-GB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validity”</a:t>
            </a:r>
          </a:p>
          <a:p>
            <a:pPr algn="ctr"/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Someone cares about accurate taxonomic classifications!</a:t>
            </a:r>
          </a:p>
        </p:txBody>
      </p:sp>
    </p:spTree>
    <p:extLst>
      <p:ext uri="{BB962C8B-B14F-4D97-AF65-F5344CB8AC3E}">
        <p14:creationId xmlns:p14="http://schemas.microsoft.com/office/powerpoint/2010/main" val="49566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85354-7077-724C-800A-7A702B18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Cancer ‘Microbiome’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81113-AA99-AD42-AE28-B2EDE64D50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5F324F-EC8A-A39C-2B24-CFBB3A0BD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9" y="395678"/>
            <a:ext cx="5874026" cy="2790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286E22-DDAB-9D7D-1118-59730FB27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308" y="395678"/>
            <a:ext cx="2890483" cy="279016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CAA7D93-185B-A751-F035-790DDCCC08DB}"/>
              </a:ext>
            </a:extLst>
          </p:cNvPr>
          <p:cNvGrpSpPr/>
          <p:nvPr/>
        </p:nvGrpSpPr>
        <p:grpSpPr>
          <a:xfrm>
            <a:off x="437321" y="3576979"/>
            <a:ext cx="8348869" cy="1137764"/>
            <a:chOff x="1046921" y="3557805"/>
            <a:chExt cx="7772400" cy="87969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A22A036-8139-68BF-8E46-ACD48CC217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0628"/>
            <a:stretch/>
          </p:blipFill>
          <p:spPr>
            <a:xfrm>
              <a:off x="1046921" y="4075043"/>
              <a:ext cx="7772400" cy="36245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62A40D8-9FA6-08D1-59AD-BAA5BAA773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2355"/>
            <a:stretch/>
          </p:blipFill>
          <p:spPr>
            <a:xfrm>
              <a:off x="1046921" y="3557805"/>
              <a:ext cx="7772400" cy="517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2018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ctrTitle"/>
          </p:nvPr>
        </p:nvSpPr>
        <p:spPr>
          <a:xfrm>
            <a:off x="1735925" y="1126150"/>
            <a:ext cx="567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Let’s Investigate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062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8046600" y="4954806"/>
            <a:ext cx="1097400" cy="1886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47A45B-A915-C806-184A-5903F64AE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Structure by Disease Type in Raw Data?</a:t>
            </a:r>
            <a:endParaRPr lang="en-GB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ACC2C0-15EE-465C-1902-8AED1E8AB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7" y="395678"/>
            <a:ext cx="4113876" cy="2524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048B6C-16E1-8110-808B-E5C5C1317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558" y="1521502"/>
            <a:ext cx="4885710" cy="3012733"/>
          </a:xfrm>
          <a:prstGeom prst="rect">
            <a:avLst/>
          </a:prstGeom>
        </p:spPr>
      </p:pic>
      <p:pic>
        <p:nvPicPr>
          <p:cNvPr id="9222" name="Picture 6" descr="Fig. 1">
            <a:extLst>
              <a:ext uri="{FF2B5EF4-FFF2-40B4-BE49-F238E27FC236}">
                <a16:creationId xmlns:a16="http://schemas.microsoft.com/office/drawing/2014/main" id="{01B2A2DE-951F-33E1-08AF-4709E8994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61" b="22761"/>
          <a:stretch/>
        </p:blipFill>
        <p:spPr bwMode="auto">
          <a:xfrm>
            <a:off x="743804" y="395678"/>
            <a:ext cx="7656392" cy="455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37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8046600" y="4896820"/>
            <a:ext cx="1097400" cy="2466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47A45B-A915-C806-184A-5903F64AE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Human Reads</a:t>
            </a:r>
            <a:endParaRPr lang="en-GB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E05815-15B5-B40D-112E-52F22642A26A}"/>
              </a:ext>
            </a:extLst>
          </p:cNvPr>
          <p:cNvSpPr txBox="1"/>
          <p:nvPr/>
        </p:nvSpPr>
        <p:spPr>
          <a:xfrm>
            <a:off x="0" y="469126"/>
            <a:ext cx="9071793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Realigned Poore unmapped reads to CHM13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Avg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additional human reads/sample: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1.39 million (BLCA)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1.55 million (HNSC)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3.3 million (BRCA)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‘human’ in classification database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Contaminated ref genomes picked up human reads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BLCA reanalysis 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GB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Streptococcus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16,000x lower reads</a:t>
            </a:r>
          </a:p>
          <a:p>
            <a:r>
              <a:rPr lang="en-GB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Mycobacterium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67,000x lower reads</a:t>
            </a:r>
          </a:p>
          <a:p>
            <a:r>
              <a:rPr lang="en-GB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Staphylococcus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854x lower reads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0.02% BLCA measurements within 50% of re-estimate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29D898-B969-A101-62C9-DA82EB80E0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253"/>
          <a:stretch/>
        </p:blipFill>
        <p:spPr>
          <a:xfrm>
            <a:off x="4572000" y="395678"/>
            <a:ext cx="4499793" cy="726210"/>
          </a:xfrm>
          <a:prstGeom prst="rect">
            <a:avLst/>
          </a:prstGeom>
        </p:spPr>
      </p:pic>
      <p:pic>
        <p:nvPicPr>
          <p:cNvPr id="4" name="Graphic 2">
            <a:extLst>
              <a:ext uri="{FF2B5EF4-FFF2-40B4-BE49-F238E27FC236}">
                <a16:creationId xmlns:a16="http://schemas.microsoft.com/office/drawing/2014/main" id="{D0E37B5F-BCA7-275A-962D-666636FD7E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0" y="1363822"/>
            <a:ext cx="4493259" cy="359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27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85354-7077-724C-800A-7A702B18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Establishing ‘Consequence’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81113-AA99-AD42-AE28-B2EDE64D50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83A9A-0BEA-5587-381A-2DAD281D54A2}"/>
              </a:ext>
            </a:extLst>
          </p:cNvPr>
          <p:cNvSpPr txBox="1"/>
          <p:nvPr/>
        </p:nvSpPr>
        <p:spPr>
          <a:xfrm>
            <a:off x="1" y="643180"/>
            <a:ext cx="586442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Koch’s postulates (1884):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Gold standard framework for causality: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Organism must be in every disease case, not in healthy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Isolated from disease case &amp; grown in pure culture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Pure culture must cause disease when re-introduced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Re-isolate pathogen from experimentally infected individuals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6A9240-268B-FA31-B92F-17155A9CF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482" y="508000"/>
            <a:ext cx="2946400" cy="41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E99816-D482-ADFF-8631-E42857A04582}"/>
              </a:ext>
            </a:extLst>
          </p:cNvPr>
          <p:cNvSpPr txBox="1"/>
          <p:nvPr/>
        </p:nvSpPr>
        <p:spPr>
          <a:xfrm>
            <a:off x="5207431" y="4921012"/>
            <a:ext cx="346988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Fig: https://</a:t>
            </a:r>
            <a:r>
              <a:rPr lang="en-GB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www.nobelprize.org</a:t>
            </a:r>
            <a:r>
              <a:rPr lang="en-GB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/prizes/medicine/1905/</a:t>
            </a:r>
            <a:r>
              <a:rPr lang="en-GB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koch</a:t>
            </a:r>
            <a:r>
              <a:rPr lang="en-GB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/biographical/</a:t>
            </a:r>
          </a:p>
        </p:txBody>
      </p:sp>
    </p:spTree>
    <p:extLst>
      <p:ext uri="{BB962C8B-B14F-4D97-AF65-F5344CB8AC3E}">
        <p14:creationId xmlns:p14="http://schemas.microsoft.com/office/powerpoint/2010/main" val="394878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8046600" y="4913906"/>
            <a:ext cx="1097400" cy="2295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47A45B-A915-C806-184A-5903F64AE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Misclassification in one sample</a:t>
            </a:r>
            <a:endParaRPr lang="en-GB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E05815-15B5-B40D-112E-52F22642A26A}"/>
              </a:ext>
            </a:extLst>
          </p:cNvPr>
          <p:cNvSpPr txBox="1"/>
          <p:nvPr/>
        </p:nvSpPr>
        <p:spPr>
          <a:xfrm>
            <a:off x="0" y="469126"/>
            <a:ext cx="9071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Streptococcus 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(327,985 reads) and </a:t>
            </a:r>
            <a:r>
              <a:rPr lang="en-GB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Waddlia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(20,673 reads)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79DE50-D98B-44CD-496D-2EA927A73431}"/>
              </a:ext>
            </a:extLst>
          </p:cNvPr>
          <p:cNvSpPr txBox="1"/>
          <p:nvPr/>
        </p:nvSpPr>
        <p:spPr>
          <a:xfrm>
            <a:off x="0" y="845245"/>
            <a:ext cx="66293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Actually: 1 read and 0 reads after re-analysis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2DA00D-C365-E3C0-0821-B0EDE701BC13}"/>
              </a:ext>
            </a:extLst>
          </p:cNvPr>
          <p:cNvSpPr txBox="1"/>
          <p:nvPr/>
        </p:nvSpPr>
        <p:spPr>
          <a:xfrm>
            <a:off x="0" y="1354988"/>
            <a:ext cx="64584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Got all 12 million unmapped reads, matched to Kraken databases:</a:t>
            </a: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Containing all 10,270 Streptococcus genomes (as of 2016 inc. contaminated) + all 4 </a:t>
            </a:r>
            <a:r>
              <a:rPr lang="en-GB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Waddlia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genomes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7586F1-CA91-D647-5944-2EF7662133C2}"/>
              </a:ext>
            </a:extLst>
          </p:cNvPr>
          <p:cNvSpPr txBox="1"/>
          <p:nvPr/>
        </p:nvSpPr>
        <p:spPr>
          <a:xfrm>
            <a:off x="0" y="1975550"/>
            <a:ext cx="52782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Kraken found 1.4 million </a:t>
            </a:r>
            <a:r>
              <a:rPr lang="en-GB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Streptococcus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reads, 200k </a:t>
            </a:r>
            <a:r>
              <a:rPr lang="en-GB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Waddlia</a:t>
            </a:r>
            <a:endParaRPr lang="en-GB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9BE931-B867-9102-98F4-11EDE6DC3745}"/>
              </a:ext>
            </a:extLst>
          </p:cNvPr>
          <p:cNvSpPr txBox="1"/>
          <p:nvPr/>
        </p:nvSpPr>
        <p:spPr>
          <a:xfrm>
            <a:off x="0" y="2644731"/>
            <a:ext cx="52094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Extracted those reads, 98.1% and 98.9% aligned to CHM13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4C01D5-C525-F0F7-6832-EB72E0A6778F}"/>
              </a:ext>
            </a:extLst>
          </p:cNvPr>
          <p:cNvSpPr txBox="1"/>
          <p:nvPr/>
        </p:nvSpPr>
        <p:spPr>
          <a:xfrm>
            <a:off x="0" y="3258825"/>
            <a:ext cx="45980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assigned reads were therefore actually human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303448-B3B0-0031-9945-AD067D343C8A}"/>
              </a:ext>
            </a:extLst>
          </p:cNvPr>
          <p:cNvSpPr txBox="1"/>
          <p:nvPr/>
        </p:nvSpPr>
        <p:spPr>
          <a:xfrm>
            <a:off x="0" y="3872919"/>
            <a:ext cx="66981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Went back and reclassified with a kraken database including human:</a:t>
            </a: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11k </a:t>
            </a:r>
            <a:r>
              <a:rPr lang="en-GB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Streptococcus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reads, 174 </a:t>
            </a:r>
            <a:r>
              <a:rPr lang="en-GB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Waddlia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reads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BB4817-3538-FC7E-8758-958D9531533E}"/>
              </a:ext>
            </a:extLst>
          </p:cNvPr>
          <p:cNvSpPr txBox="1"/>
          <p:nvPr/>
        </p:nvSpPr>
        <p:spPr>
          <a:xfrm>
            <a:off x="0" y="4546004"/>
            <a:ext cx="5925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Therefore: including human genome in classification databases is critical</a:t>
            </a:r>
          </a:p>
        </p:txBody>
      </p:sp>
    </p:spTree>
    <p:extLst>
      <p:ext uri="{BB962C8B-B14F-4D97-AF65-F5344CB8AC3E}">
        <p14:creationId xmlns:p14="http://schemas.microsoft.com/office/powerpoint/2010/main" val="233944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  <p:bldP spid="13" grpId="0"/>
      <p:bldP spid="15" grpId="0"/>
      <p:bldP spid="17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8046600" y="4905954"/>
            <a:ext cx="1097400" cy="2374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47A45B-A915-C806-184A-5903F64AE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39"/>
            <a:ext cx="9144000" cy="391139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Normalization created distinct signatures of each cancer</a:t>
            </a:r>
            <a:endParaRPr lang="en-GB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689BF6-9326-DFA3-005B-514F55954D08}"/>
              </a:ext>
            </a:extLst>
          </p:cNvPr>
          <p:cNvSpPr txBox="1"/>
          <p:nvPr/>
        </p:nvSpPr>
        <p:spPr>
          <a:xfrm>
            <a:off x="0" y="440283"/>
            <a:ext cx="442140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Revisiting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hepandensovirus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17,624 samples had zero reads</a:t>
            </a: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sample had two reads</a:t>
            </a: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negative in ACC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71/79 samples were assigned the value 3.078874655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818BEE-46DC-6DB8-52FD-7D4D6EA95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83" y="2089335"/>
            <a:ext cx="6284075" cy="26138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4F4DA7-01A8-40C7-0476-0E00202A7F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780" y="2444300"/>
            <a:ext cx="2380301" cy="99027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5E26B68-AFA7-81AB-ED90-9BAC43657558}"/>
              </a:ext>
            </a:extLst>
          </p:cNvPr>
          <p:cNvCxnSpPr>
            <a:cxnSpLocks/>
          </p:cNvCxnSpPr>
          <p:nvPr/>
        </p:nvCxnSpPr>
        <p:spPr>
          <a:xfrm flipV="1">
            <a:off x="1784195" y="3434575"/>
            <a:ext cx="996176" cy="7359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611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85354-7077-724C-800A-7A702B18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Extremophile Taxa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81113-AA99-AD42-AE28-B2EDE64D50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83A9A-0BEA-5587-381A-2DAD281D54A2}"/>
              </a:ext>
            </a:extLst>
          </p:cNvPr>
          <p:cNvSpPr txBox="1"/>
          <p:nvPr/>
        </p:nvSpPr>
        <p:spPr>
          <a:xfrm>
            <a:off x="0" y="505775"/>
            <a:ext cx="442209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Extremophile taxa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Don’t make sense in the context of human disease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with really low numbers of reads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deems them ‘important’ in predicting cancer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closest host to human for any of these taxa was the gingival sulcus of a 38-year-old lactating female dolphin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Hepandensovirus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infects prawns and has a low level of evidence in the 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358404-8A6B-82AA-43B4-53CD2B34E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495" y="395678"/>
            <a:ext cx="4628525" cy="13193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D516A0-DF5C-3DFC-2718-1F50F71AAC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9" r="7997"/>
          <a:stretch/>
        </p:blipFill>
        <p:spPr>
          <a:xfrm>
            <a:off x="4189751" y="1955622"/>
            <a:ext cx="4924269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635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8046600" y="4898002"/>
            <a:ext cx="1097400" cy="245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 panose="020B0604020202020204" pitchFamily="34" charset="0"/>
                <a:cs typeface="Arial" panose="020B0604020202020204" pitchFamily="34" charset="0"/>
              </a:rPr>
              <a:t>23</a:t>
            </a:fld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47A45B-A915-C806-184A-5903F64AE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39"/>
            <a:ext cx="9144000" cy="391139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Normalization created distinct signatures of each cancer</a:t>
            </a:r>
            <a:endParaRPr lang="en-GB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689BF6-9326-DFA3-005B-514F55954D08}"/>
              </a:ext>
            </a:extLst>
          </p:cNvPr>
          <p:cNvSpPr txBox="1"/>
          <p:nvPr/>
        </p:nvSpPr>
        <p:spPr>
          <a:xfrm>
            <a:off x="115293" y="557183"/>
            <a:ext cx="38961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Got a matrix that was all zero in the raw data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Replaced values with the normalised data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models still perform near perfectly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C06785-81F0-71E0-693D-7DD7D0E03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957" y="557183"/>
            <a:ext cx="4860750" cy="402913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673187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8046600" y="4905954"/>
            <a:ext cx="1097400" cy="2374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 panose="020B0604020202020204" pitchFamily="34" charset="0"/>
                <a:cs typeface="Arial" panose="020B0604020202020204" pitchFamily="34" charset="0"/>
              </a:rPr>
              <a:t>24</a:t>
            </a:fld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47A45B-A915-C806-184A-5903F64AE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39"/>
            <a:ext cx="9144000" cy="391139"/>
          </a:xfrm>
        </p:spPr>
        <p:txBody>
          <a:bodyPr/>
          <a:lstStyle/>
          <a:p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‘Fishy’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Metadata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689BF6-9326-DFA3-005B-514F55954D08}"/>
              </a:ext>
            </a:extLst>
          </p:cNvPr>
          <p:cNvSpPr txBox="1"/>
          <p:nvPr/>
        </p:nvSpPr>
        <p:spPr>
          <a:xfrm>
            <a:off x="115292" y="557183"/>
            <a:ext cx="79313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Linked is the metadata with disease type?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Produce a table of the ‘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tissue_source_site_label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 variable in the metadata 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(hint: use the table() function)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C39F2-F85D-9F8A-C39D-EE02827BA433}"/>
              </a:ext>
            </a:extLst>
          </p:cNvPr>
          <p:cNvSpPr txBox="1"/>
          <p:nvPr/>
        </p:nvSpPr>
        <p:spPr>
          <a:xfrm>
            <a:off x="115292" y="1939121"/>
            <a:ext cx="607409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How well do the variables that they used to normalise predict cancer type?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They used:</a:t>
            </a:r>
          </a:p>
          <a:p>
            <a:r>
              <a:rPr lang="en-GB" dirty="0" err="1">
                <a:solidFill>
                  <a:schemeClr val="bg1"/>
                </a:solidFill>
              </a:rPr>
              <a:t>sample_type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 err="1">
                <a:solidFill>
                  <a:schemeClr val="bg1"/>
                </a:solidFill>
              </a:rPr>
              <a:t>data_submitting_center_label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platform</a:t>
            </a:r>
          </a:p>
          <a:p>
            <a:r>
              <a:rPr lang="en-GB" dirty="0" err="1">
                <a:solidFill>
                  <a:schemeClr val="bg1"/>
                </a:solidFill>
              </a:rPr>
              <a:t>experimental_strategy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 err="1">
                <a:solidFill>
                  <a:schemeClr val="bg1"/>
                </a:solidFill>
              </a:rPr>
              <a:t>tissue_source_site_label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 err="1">
                <a:solidFill>
                  <a:schemeClr val="bg1"/>
                </a:solidFill>
              </a:rPr>
              <a:t>portion_is_ffpe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26CE93-15E3-49B9-6B58-83E04FD1F783}"/>
              </a:ext>
            </a:extLst>
          </p:cNvPr>
          <p:cNvSpPr txBox="1"/>
          <p:nvPr/>
        </p:nvSpPr>
        <p:spPr>
          <a:xfrm>
            <a:off x="580445" y="4905954"/>
            <a:ext cx="22958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Unpublished – Please don’t share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59AB51-59CF-CA3B-DAC0-EE49B9BBD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083" y="395678"/>
            <a:ext cx="2151625" cy="4404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90ADF9-AE81-00DA-B839-71178D52657C}"/>
              </a:ext>
            </a:extLst>
          </p:cNvPr>
          <p:cNvSpPr txBox="1"/>
          <p:nvPr/>
        </p:nvSpPr>
        <p:spPr>
          <a:xfrm>
            <a:off x="115292" y="4276487"/>
            <a:ext cx="607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The study design and batch effect is highly linked with the prediction variable (cancer type)</a:t>
            </a:r>
          </a:p>
        </p:txBody>
      </p:sp>
    </p:spTree>
    <p:extLst>
      <p:ext uri="{BB962C8B-B14F-4D97-AF65-F5344CB8AC3E}">
        <p14:creationId xmlns:p14="http://schemas.microsoft.com/office/powerpoint/2010/main" val="288620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 panose="020B0604020202020204" pitchFamily="34" charset="0"/>
                <a:cs typeface="Arial" panose="020B0604020202020204" pitchFamily="34" charset="0"/>
              </a:rPr>
              <a:t>25</a:t>
            </a:fld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47A45B-A915-C806-184A-5903F64AE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969"/>
            <a:ext cx="9144000" cy="391139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  <a:endParaRPr lang="en-GB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689BF6-9326-DFA3-005B-514F55954D08}"/>
              </a:ext>
            </a:extLst>
          </p:cNvPr>
          <p:cNvSpPr txBox="1"/>
          <p:nvPr/>
        </p:nvSpPr>
        <p:spPr>
          <a:xfrm>
            <a:off x="0" y="294855"/>
            <a:ext cx="5685183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Koch’s postulates are evolving but good framework for identifying consequence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 can take years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Hypothesis generation is an important 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clean data (a rare commodity) 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Bioinformatics errors can be </a:t>
            </a:r>
            <a:r>
              <a:rPr lang="en-GB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incredibly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sneaky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Everyone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capable of not noticing errors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Don’t trust model statistics alone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is designed to find patterns in data, not biology – How good is your study design?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 representation of the host in your classification databases</a:t>
            </a:r>
          </a:p>
        </p:txBody>
      </p:sp>
      <p:pic>
        <p:nvPicPr>
          <p:cNvPr id="10242" name="Picture 2" descr="Happy Dolphin (@happydolphin4u) / X">
            <a:extLst>
              <a:ext uri="{FF2B5EF4-FFF2-40B4-BE49-F238E27FC236}">
                <a16:creationId xmlns:a16="http://schemas.microsoft.com/office/drawing/2014/main" id="{9D57CD70-20F6-AB70-3CF6-8C4CB98D9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285" y="1079291"/>
            <a:ext cx="3163029" cy="316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7EFF86-436B-CC9E-D98B-544DDC354BDD}"/>
              </a:ext>
            </a:extLst>
          </p:cNvPr>
          <p:cNvSpPr txBox="1"/>
          <p:nvPr/>
        </p:nvSpPr>
        <p:spPr>
          <a:xfrm>
            <a:off x="6093821" y="4928056"/>
            <a:ext cx="19527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Fig: https://</a:t>
            </a:r>
            <a:r>
              <a:rPr lang="en-GB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twitter.com</a:t>
            </a:r>
            <a:r>
              <a:rPr lang="en-GB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/happydolphin4u</a:t>
            </a:r>
          </a:p>
        </p:txBody>
      </p:sp>
    </p:spTree>
    <p:extLst>
      <p:ext uri="{BB962C8B-B14F-4D97-AF65-F5344CB8AC3E}">
        <p14:creationId xmlns:p14="http://schemas.microsoft.com/office/powerpoint/2010/main" val="660408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85354-7077-724C-800A-7A702B18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81113-AA99-AD42-AE28-B2EDE64D50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83A9A-0BEA-5587-381A-2DAD281D54A2}"/>
              </a:ext>
            </a:extLst>
          </p:cNvPr>
          <p:cNvSpPr txBox="1"/>
          <p:nvPr/>
        </p:nvSpPr>
        <p:spPr>
          <a:xfrm>
            <a:off x="0" y="478869"/>
            <a:ext cx="6003567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animal models? (Koch &amp; Cholera 1884)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Can’t re-introduce pathogens to humans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‘Hit and run’ hypothesis (esp. cancer)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 can take years to form (microbes in healthy individuals)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Polymicrobial disease - </a:t>
            </a:r>
            <a:r>
              <a:rPr lang="en-GB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Corynebacterium diphtheriae 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bacteriophage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Microbes that can’t be isolated?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Co-culturing can also be challenging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</a:t>
            </a:r>
            <a:r>
              <a:rPr lang="en-GB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infection causes disease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Another consideration: Genes cause disease, not taxonomy</a:t>
            </a: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i.e. </a:t>
            </a:r>
            <a:r>
              <a:rPr lang="en-GB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pks</a:t>
            </a:r>
            <a:r>
              <a:rPr lang="en-GB" i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Enterococcus 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colorectal cancer</a:t>
            </a: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Fortunately, we have sequencing… So it’s easier, right?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F0579-EBAC-DAC2-0E82-48EC60A2C5C8}"/>
              </a:ext>
            </a:extLst>
          </p:cNvPr>
          <p:cNvSpPr txBox="1"/>
          <p:nvPr/>
        </p:nvSpPr>
        <p:spPr>
          <a:xfrm>
            <a:off x="515318" y="4938490"/>
            <a:ext cx="615670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Grimes, D. Jay. </a:t>
            </a:r>
            <a:r>
              <a:rPr lang="en-GB" sz="8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Microbe-American Society for Microbiology</a:t>
            </a:r>
            <a:r>
              <a:rPr lang="en-GB" sz="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1.5 (2006): 223.</a:t>
            </a:r>
            <a:endParaRPr lang="en-GB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Free Photo | Frustrated scientist man">
            <a:extLst>
              <a:ext uri="{FF2B5EF4-FFF2-40B4-BE49-F238E27FC236}">
                <a16:creationId xmlns:a16="http://schemas.microsoft.com/office/drawing/2014/main" id="{5D1E4941-E57E-0875-F4B8-DA49C4540A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2" t="7693" r="16138"/>
          <a:stretch/>
        </p:blipFill>
        <p:spPr bwMode="auto">
          <a:xfrm>
            <a:off x="5914760" y="1165583"/>
            <a:ext cx="3144251" cy="281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63B556-2F89-7295-F054-CD1DD50FFC63}"/>
              </a:ext>
            </a:extLst>
          </p:cNvPr>
          <p:cNvSpPr txBox="1"/>
          <p:nvPr/>
        </p:nvSpPr>
        <p:spPr>
          <a:xfrm>
            <a:off x="5337396" y="4938490"/>
            <a:ext cx="329128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Fig: https://</a:t>
            </a:r>
            <a:r>
              <a:rPr lang="en-GB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www.freepik.com</a:t>
            </a:r>
            <a:r>
              <a:rPr lang="en-GB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/free-photo/frustrated-scientist-man_1184261.htm</a:t>
            </a:r>
          </a:p>
        </p:txBody>
      </p:sp>
    </p:spTree>
    <p:extLst>
      <p:ext uri="{BB962C8B-B14F-4D97-AF65-F5344CB8AC3E}">
        <p14:creationId xmlns:p14="http://schemas.microsoft.com/office/powerpoint/2010/main" val="2869026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85354-7077-724C-800A-7A702B18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Rous Sarcoma Virus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81113-AA99-AD42-AE28-B2EDE64D50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83A9A-0BEA-5587-381A-2DAD281D54A2}"/>
              </a:ext>
            </a:extLst>
          </p:cNvPr>
          <p:cNvSpPr txBox="1"/>
          <p:nvPr/>
        </p:nvSpPr>
        <p:spPr>
          <a:xfrm>
            <a:off x="31748" y="643180"/>
            <a:ext cx="40309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Francis Peyton Rous - 1911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evidence of infection &amp; cancer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Largely ignored until Howard Temin 1975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F0EE48-55DD-DF2C-D725-111888A951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221"/>
          <a:stretch/>
        </p:blipFill>
        <p:spPr>
          <a:xfrm>
            <a:off x="4838297" y="547504"/>
            <a:ext cx="3987988" cy="1363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D7BAF2-E3A6-FC22-5D54-8EB7F9569D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08"/>
          <a:stretch/>
        </p:blipFill>
        <p:spPr>
          <a:xfrm>
            <a:off x="4838297" y="1951619"/>
            <a:ext cx="4030903" cy="27895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7B7246-120C-E29E-1CF3-53D74550E900}"/>
              </a:ext>
            </a:extLst>
          </p:cNvPr>
          <p:cNvSpPr txBox="1"/>
          <p:nvPr/>
        </p:nvSpPr>
        <p:spPr>
          <a:xfrm>
            <a:off x="5782325" y="4913970"/>
            <a:ext cx="33616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Fig: Weinberg RA. The Biology of Cancer. 2014 </a:t>
            </a:r>
          </a:p>
        </p:txBody>
      </p:sp>
    </p:spTree>
    <p:extLst>
      <p:ext uri="{BB962C8B-B14F-4D97-AF65-F5344CB8AC3E}">
        <p14:creationId xmlns:p14="http://schemas.microsoft.com/office/powerpoint/2010/main" val="1927178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85354-7077-724C-800A-7A702B18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Hepatitis C Virus - Michael Haughton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81113-AA99-AD42-AE28-B2EDE64D50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83A9A-0BEA-5587-381A-2DAD281D54A2}"/>
              </a:ext>
            </a:extLst>
          </p:cNvPr>
          <p:cNvSpPr txBox="1"/>
          <p:nvPr/>
        </p:nvSpPr>
        <p:spPr>
          <a:xfrm>
            <a:off x="0" y="510904"/>
            <a:ext cx="4851008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UEA alumni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described as ‘non-A non-B’ hepatitis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‘Bare tool-box in 1982’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No PCR, no cell culture system, no sequencing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Just some infected human/chimp materials 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investigations did not work, one did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experiments to characterise afterwards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Nobel prize 2020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C69C89-598B-3D48-B1D4-8FA800D4E336}"/>
              </a:ext>
            </a:extLst>
          </p:cNvPr>
          <p:cNvSpPr txBox="1"/>
          <p:nvPr/>
        </p:nvSpPr>
        <p:spPr>
          <a:xfrm>
            <a:off x="-54244" y="3751461"/>
            <a:ext cx="2924198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</a:t>
            </a:r>
            <a:r>
              <a:rPr lang="en-GB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nobel</a:t>
            </a:r>
            <a:r>
              <a:rPr lang="en-GB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laureates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Robert Koch – 1905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Francis Peyton Rous – RSV -  1966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Howard Temin - RSV – 1975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Marshall and Warren – </a:t>
            </a:r>
            <a:r>
              <a:rPr lang="en-GB" sz="11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H. pylori</a:t>
            </a:r>
            <a:r>
              <a:rPr lang="en-GB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2005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Hausen – HPV - 2008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6D16A5-2EBF-8458-D692-FC4FB5856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035" y="1298304"/>
            <a:ext cx="2882900" cy="43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177A7D-F5A6-5DDA-7467-380BBE578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426" y="497558"/>
            <a:ext cx="4494509" cy="800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4B7450-6520-0279-C6F7-6828278AA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0835" y="1018904"/>
            <a:ext cx="800100" cy="279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EFEFF7-1D73-162B-5075-FE67C01A86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897316"/>
            <a:ext cx="4494509" cy="295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30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85354-7077-724C-800A-7A702B18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Modern examples – sequence to consequence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81113-AA99-AD42-AE28-B2EDE64D50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83A9A-0BEA-5587-381A-2DAD281D54A2}"/>
              </a:ext>
            </a:extLst>
          </p:cNvPr>
          <p:cNvSpPr txBox="1"/>
          <p:nvPr/>
        </p:nvSpPr>
        <p:spPr>
          <a:xfrm>
            <a:off x="1" y="311408"/>
            <a:ext cx="556389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are getting quicker…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65C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‘Non-A,B,C,D,E’ hepatitis 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young</a:t>
            </a: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197 cases 1</a:t>
            </a:r>
            <a:r>
              <a:rPr lang="en-GB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Jan 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May 2022</a:t>
            </a: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Caused by adeno-associated virus 2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From metagenomic sequencing (bending Koch’s #1)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… But identifying didn’t change clinical management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65C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SARS-CoV-2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‘Viral pneumonia’ of unknown cause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31 Dec 2019 -  27 cases in Wuhan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7</a:t>
            </a:r>
            <a:r>
              <a:rPr lang="en-GB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Jan – China isolated strain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9</a:t>
            </a:r>
            <a:r>
              <a:rPr lang="en-GB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Jan – First death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12</a:t>
            </a:r>
            <a:r>
              <a:rPr lang="en-GB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Jan – Assembly released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Quickest example of consequence 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sequence  translational impact (vaccine)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genomic surveillance / policy impacts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Quick discovery/translation needs </a:t>
            </a:r>
            <a:r>
              <a:rPr lang="en-GB" dirty="0">
                <a:solidFill>
                  <a:srgbClr val="F65C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clean, trustworthy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B922E7-AE1A-BDCF-623D-A366EE06F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640" y="430887"/>
            <a:ext cx="3800236" cy="266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325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85354-7077-724C-800A-7A702B18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Metagenomics in Discovery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81113-AA99-AD42-AE28-B2EDE64D50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83A9A-0BEA-5587-381A-2DAD281D54A2}"/>
              </a:ext>
            </a:extLst>
          </p:cNvPr>
          <p:cNvSpPr txBox="1"/>
          <p:nvPr/>
        </p:nvSpPr>
        <p:spPr>
          <a:xfrm>
            <a:off x="0" y="397720"/>
            <a:ext cx="5888150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Great when you don’t know what you’re looking for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Permits hypothesis free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Survey all tree of life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Needs the right samples/type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Limited role in in identifying community transmission so far (UKHSA)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Potential to expand metagenomic surveillance (expensive)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Role for clinicians ordering metagenomics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Needs value for money &amp;infrastructure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1134A-FC2E-6454-25B2-F9F2CCD0CEBC}"/>
              </a:ext>
            </a:extLst>
          </p:cNvPr>
          <p:cNvSpPr txBox="1"/>
          <p:nvPr/>
        </p:nvSpPr>
        <p:spPr>
          <a:xfrm>
            <a:off x="0" y="4390750"/>
            <a:ext cx="70982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sequence lots… tonnes of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learning/AI should make it easy to find associations, no?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81AFA3-7112-FB12-8C13-15779A37DC42}"/>
              </a:ext>
            </a:extLst>
          </p:cNvPr>
          <p:cNvSpPr txBox="1"/>
          <p:nvPr/>
        </p:nvSpPr>
        <p:spPr>
          <a:xfrm>
            <a:off x="302217" y="3803966"/>
            <a:ext cx="8149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65C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Meera Chand (UKHSA) – “The most important thing we can do now: Provide the methodology to make this easy, my guess – 5 years”</a:t>
            </a:r>
          </a:p>
        </p:txBody>
      </p:sp>
    </p:spTree>
    <p:extLst>
      <p:ext uri="{BB962C8B-B14F-4D97-AF65-F5344CB8AC3E}">
        <p14:creationId xmlns:p14="http://schemas.microsoft.com/office/powerpoint/2010/main" val="339811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85354-7077-724C-800A-7A702B18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Establishing Causality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81113-AA99-AD42-AE28-B2EDE64D50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83A9A-0BEA-5587-381A-2DAD281D54A2}"/>
              </a:ext>
            </a:extLst>
          </p:cNvPr>
          <p:cNvSpPr txBox="1"/>
          <p:nvPr/>
        </p:nvSpPr>
        <p:spPr>
          <a:xfrm>
            <a:off x="-1" y="461264"/>
            <a:ext cx="4711485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Establishing causality can be simple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is often complex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Especially in cancer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Often a process:</a:t>
            </a:r>
          </a:p>
          <a:p>
            <a:pPr lvl="2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Years</a:t>
            </a:r>
          </a:p>
          <a:p>
            <a:pPr lvl="2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Multi-disciplinary</a:t>
            </a:r>
          </a:p>
          <a:p>
            <a:pPr lvl="2"/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Benefits from clean data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orrelation does not imply causation. - iFunny">
            <a:extLst>
              <a:ext uri="{FF2B5EF4-FFF2-40B4-BE49-F238E27FC236}">
                <a16:creationId xmlns:a16="http://schemas.microsoft.com/office/drawing/2014/main" id="{53F5EDD0-1387-0216-2A29-20B6E5785D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" t="-452" r="-210" b="452"/>
          <a:stretch/>
        </p:blipFill>
        <p:spPr bwMode="auto">
          <a:xfrm>
            <a:off x="5083445" y="741712"/>
            <a:ext cx="3697099" cy="342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72AAFA-2595-CB09-209B-9240E7C0D36C}"/>
              </a:ext>
            </a:extLst>
          </p:cNvPr>
          <p:cNvSpPr txBox="1"/>
          <p:nvPr/>
        </p:nvSpPr>
        <p:spPr>
          <a:xfrm>
            <a:off x="4897301" y="4928056"/>
            <a:ext cx="36970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Fig: https://</a:t>
            </a:r>
            <a:r>
              <a:rPr lang="en-GB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ifunny.co</a:t>
            </a:r>
            <a:r>
              <a:rPr lang="en-GB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/picture/correlation-does-not-imply-causation-zzb7RS6H9</a:t>
            </a:r>
          </a:p>
        </p:txBody>
      </p:sp>
    </p:spTree>
    <p:extLst>
      <p:ext uri="{BB962C8B-B14F-4D97-AF65-F5344CB8AC3E}">
        <p14:creationId xmlns:p14="http://schemas.microsoft.com/office/powerpoint/2010/main" val="435914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85354-7077-724C-800A-7A702B18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Clean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81113-AA99-AD42-AE28-B2EDE64D50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83A9A-0BEA-5587-381A-2DAD281D54A2}"/>
              </a:ext>
            </a:extLst>
          </p:cNvPr>
          <p:cNvSpPr txBox="1"/>
          <p:nvPr/>
        </p:nvSpPr>
        <p:spPr>
          <a:xfrm>
            <a:off x="0" y="395678"/>
            <a:ext cx="61397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Contamination sources:</a:t>
            </a:r>
          </a:p>
          <a:p>
            <a:pPr lvl="2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exogenous</a:t>
            </a:r>
          </a:p>
          <a:p>
            <a:pPr lvl="2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well-to-well (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splashome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2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‘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kitome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</a:p>
          <a:p>
            <a:pPr lvl="2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contaminated reference genomes</a:t>
            </a:r>
          </a:p>
          <a:p>
            <a:pPr lvl="2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Chimeras:</a:t>
            </a: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5-6% genomes in GenBank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RefSeq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15–30% “high-quality” metagenome-assembled genomes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Accurate curated metadata (may need cleaning yourself)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Accurate taxonomic classification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D74808-5479-2709-D7E4-284762646440}"/>
              </a:ext>
            </a:extLst>
          </p:cNvPr>
          <p:cNvSpPr txBox="1"/>
          <p:nvPr/>
        </p:nvSpPr>
        <p:spPr>
          <a:xfrm>
            <a:off x="4572000" y="309821"/>
            <a:ext cx="4572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65C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Solutions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Well-designed experiments</a:t>
            </a: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well-to-well (ideal)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Kitome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use lists, neg controls, some use in dilutions of same sample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‘clean(er)’ genomes – don’t believe anything online</a:t>
            </a: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GTDB-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tk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others (emerging)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3F0BCD-5962-3267-1DE0-065E7DE3A844}"/>
              </a:ext>
            </a:extLst>
          </p:cNvPr>
          <p:cNvSpPr txBox="1"/>
          <p:nvPr/>
        </p:nvSpPr>
        <p:spPr>
          <a:xfrm>
            <a:off x="495946" y="4962223"/>
            <a:ext cx="18389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Orakov</a:t>
            </a:r>
            <a:r>
              <a:rPr lang="en-GB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</a:t>
            </a:r>
            <a:r>
              <a:rPr lang="en-GB" sz="8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Genome biology</a:t>
            </a:r>
            <a:r>
              <a:rPr lang="en-GB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2021</a:t>
            </a:r>
          </a:p>
        </p:txBody>
      </p:sp>
      <p:pic>
        <p:nvPicPr>
          <p:cNvPr id="4098" name="Picture 2" descr="Jacopo Ligozzi, Chimera, 1590–1610, white lead, pencil and chalk on yellow paper.">
            <a:extLst>
              <a:ext uri="{FF2B5EF4-FFF2-40B4-BE49-F238E27FC236}">
                <a16:creationId xmlns:a16="http://schemas.microsoft.com/office/drawing/2014/main" id="{8CA1302A-BA0E-CC83-2A44-A6EEF2C05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351" y="2547215"/>
            <a:ext cx="3100049" cy="232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8951F3-82EB-C9E7-2A8B-AEC404EF7B98}"/>
              </a:ext>
            </a:extLst>
          </p:cNvPr>
          <p:cNvSpPr txBox="1"/>
          <p:nvPr/>
        </p:nvSpPr>
        <p:spPr>
          <a:xfrm>
            <a:off x="5406461" y="4962223"/>
            <a:ext cx="32415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Fig: https://</a:t>
            </a:r>
            <a:r>
              <a:rPr lang="en-GB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www.ncbcenter.org</a:t>
            </a:r>
            <a:r>
              <a:rPr lang="en-GB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/messages-from-presidents/chimeras</a:t>
            </a:r>
          </a:p>
        </p:txBody>
      </p:sp>
    </p:spTree>
    <p:extLst>
      <p:ext uri="{BB962C8B-B14F-4D97-AF65-F5344CB8AC3E}">
        <p14:creationId xmlns:p14="http://schemas.microsoft.com/office/powerpoint/2010/main" val="148933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Laert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4417</TotalTime>
  <Words>1620</Words>
  <Application>Microsoft Macintosh PowerPoint</Application>
  <PresentationFormat>On-screen Show (16:9)</PresentationFormat>
  <Paragraphs>351</Paragraphs>
  <Slides>25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Encode Sans</vt:lpstr>
      <vt:lpstr>Encode Sans ExtraLight</vt:lpstr>
      <vt:lpstr>Arial</vt:lpstr>
      <vt:lpstr>Helvetica</vt:lpstr>
      <vt:lpstr>Laertes template</vt:lpstr>
      <vt:lpstr>Microbes and Cancer:  From Sequence to Consequence</vt:lpstr>
      <vt:lpstr>Establishing ‘Consequence’</vt:lpstr>
      <vt:lpstr>Challenges</vt:lpstr>
      <vt:lpstr>Rous Sarcoma Virus</vt:lpstr>
      <vt:lpstr>Hepatitis C Virus - Michael Haughton</vt:lpstr>
      <vt:lpstr>Modern examples – sequence to consequence</vt:lpstr>
      <vt:lpstr>Metagenomics in Discovery</vt:lpstr>
      <vt:lpstr>Establishing Causality</vt:lpstr>
      <vt:lpstr>Clean Data</vt:lpstr>
      <vt:lpstr>Accurate Taxonomic Classification</vt:lpstr>
      <vt:lpstr>Case Studies</vt:lpstr>
      <vt:lpstr>Case 1 – NY Subway-ome</vt:lpstr>
      <vt:lpstr>Sensational</vt:lpstr>
      <vt:lpstr>Refutations</vt:lpstr>
      <vt:lpstr>Conquering the Platypus</vt:lpstr>
      <vt:lpstr>The Cancer ‘Microbiome’</vt:lpstr>
      <vt:lpstr>Let’s Investigate</vt:lpstr>
      <vt:lpstr>Structure by Disease Type in Raw Data?</vt:lpstr>
      <vt:lpstr>Human Reads</vt:lpstr>
      <vt:lpstr>Misclassification in one sample</vt:lpstr>
      <vt:lpstr>Normalization created distinct signatures of each cancer</vt:lpstr>
      <vt:lpstr>Extremophile Taxa</vt:lpstr>
      <vt:lpstr>Normalization created distinct signatures of each cancer</vt:lpstr>
      <vt:lpstr>‘Fishy’ Metadata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Abraham Gihawi (MED - Staff)</cp:lastModifiedBy>
  <cp:revision>29</cp:revision>
  <dcterms:modified xsi:type="dcterms:W3CDTF">2024-09-26T12:46:00Z</dcterms:modified>
</cp:coreProperties>
</file>